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601" r:id="rId2"/>
    <p:sldId id="295" r:id="rId3"/>
    <p:sldId id="296" r:id="rId4"/>
    <p:sldId id="297" r:id="rId5"/>
    <p:sldId id="300" r:id="rId6"/>
    <p:sldId id="602" r:id="rId7"/>
    <p:sldId id="299" r:id="rId8"/>
    <p:sldId id="302" r:id="rId9"/>
    <p:sldId id="603" r:id="rId10"/>
    <p:sldId id="604" r:id="rId11"/>
    <p:sldId id="303" r:id="rId12"/>
    <p:sldId id="304" r:id="rId13"/>
    <p:sldId id="305" r:id="rId14"/>
    <p:sldId id="306" r:id="rId15"/>
    <p:sldId id="307" r:id="rId16"/>
    <p:sldId id="308" r:id="rId17"/>
    <p:sldId id="606" r:id="rId18"/>
    <p:sldId id="309" r:id="rId19"/>
    <p:sldId id="310" r:id="rId20"/>
    <p:sldId id="311" r:id="rId21"/>
    <p:sldId id="313" r:id="rId22"/>
    <p:sldId id="60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A70"/>
    <a:srgbClr val="0432FF"/>
    <a:srgbClr val="FF8190"/>
    <a:srgbClr val="F12D4E"/>
    <a:srgbClr val="DCE6F2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/>
    <p:restoredTop sz="89486"/>
  </p:normalViewPr>
  <p:slideViewPr>
    <p:cSldViewPr snapToGrid="0" snapToObjects="1">
      <p:cViewPr varScale="1">
        <p:scale>
          <a:sx n="97" d="100"/>
          <a:sy n="97" d="100"/>
        </p:scale>
        <p:origin x="19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08F62E20-B1AA-3442-B8F1-F4A56998389D}" type="datetimeFigureOut">
              <a:rPr lang="en-US" smtClean="0"/>
              <a:pPr/>
              <a:t>1/21/21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90C4E4C1-AC8F-D74E-8D15-CAC414F5A9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\frac{N!}{(N-n)!}=\frac{7!}{(5-2)!}=\frac{7\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...\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1}{5\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4\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3\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2 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 = 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 = 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8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9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2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4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1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7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1/21/21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DF411-9C09-9D47-9F21-9866089DB4E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1D961-9CD2-EF45-BB86-59B796BEB3A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C0AA84-1180-3949-A58F-126708052FB3}"/>
              </a:ext>
            </a:extLst>
          </p:cNvPr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5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media.journalism.berkeley.edu/tutorials/databases-of-statistical-infor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meth.26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ormal_distributio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400" dirty="0"/>
              <a:t>DESCRIPTIVE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4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B0D4-ADC0-3449-902E-3C9AFEB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F603-89BB-7942-A034-6140F121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We could estimate the correct mean and standard deviation from samples …</a:t>
            </a:r>
          </a:p>
        </p:txBody>
      </p:sp>
    </p:spTree>
    <p:extLst>
      <p:ext uri="{BB962C8B-B14F-4D97-AF65-F5344CB8AC3E}">
        <p14:creationId xmlns:p14="http://schemas.microsoft.com/office/powerpoint/2010/main" val="356094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2857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Samples are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sets of data drawn from the population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Described by their size </a:t>
            </a:r>
            <a:r>
              <a:rPr lang="en-US" i="1" dirty="0">
                <a:solidFill>
                  <a:srgbClr val="0432FF"/>
                </a:solidFill>
              </a:rPr>
              <a:t>n </a:t>
            </a:r>
            <a:r>
              <a:rPr lang="en-US" dirty="0"/>
              <a:t>(number of data points)</a:t>
            </a:r>
            <a:endParaRPr lang="en-US" i="1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Notation: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dirty="0"/>
              <a:t> indexed by sample subscript, e.g.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dirty="0"/>
              <a:t>How to choose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900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6" y="274638"/>
            <a:ext cx="7971183" cy="1143000"/>
          </a:xfrm>
        </p:spPr>
        <p:txBody>
          <a:bodyPr>
            <a:normAutofit/>
          </a:bodyPr>
          <a:lstStyle/>
          <a:p>
            <a:r>
              <a:rPr lang="en-US" sz="3300" dirty="0"/>
              <a:t>Sampling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312"/>
            <a:ext cx="8229600" cy="4988060"/>
          </a:xfrm>
        </p:spPr>
        <p:txBody>
          <a:bodyPr>
            <a:normAutofit/>
          </a:bodyPr>
          <a:lstStyle/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Do all values in a population have 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same chance of being selected</a:t>
            </a:r>
            <a:r>
              <a:rPr lang="en-US" sz="2400" dirty="0"/>
              <a:t>?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sz="2400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If not, we have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bias</a:t>
            </a:r>
            <a:r>
              <a:rPr lang="en-US" sz="2400" dirty="0"/>
              <a:t>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indent="-285750" algn="ctr">
              <a:spcBef>
                <a:spcPts val="800"/>
              </a:spcBef>
              <a:defRPr/>
            </a:pPr>
            <a:r>
              <a:rPr lang="en-US" dirty="0"/>
              <a:t>What is an example of bias in sampling?</a:t>
            </a:r>
          </a:p>
          <a:p>
            <a:pPr marL="352425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352425" lvl="2" indent="0">
              <a:spcBef>
                <a:spcPts val="800"/>
              </a:spcBef>
              <a:buNone/>
              <a:defRPr/>
            </a:pPr>
            <a:r>
              <a:rPr lang="en-US" dirty="0"/>
              <a:t>Example: Assess average level of knowledge of US population based on survey responses from high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20902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</p:spPr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/>
                  <a:t>Population</a:t>
                </a:r>
                <a:r>
                  <a:rPr lang="en-US" dirty="0"/>
                  <a:t>: mean (𝜇) and </a:t>
                </a:r>
                <a:r>
                  <a:rPr lang="en-US" dirty="0" err="1"/>
                  <a:t>s.d.</a:t>
                </a:r>
                <a:r>
                  <a:rPr lang="en-US" dirty="0"/>
                  <a:t> (𝜎)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Sample</a:t>
                </a:r>
                <a:r>
                  <a:rPr lang="en-US" dirty="0"/>
                  <a:t>: mean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standard deviation -</a:t>
                </a:r>
                <a:r>
                  <a:rPr lang="en-US" b="1" i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 </a:t>
                </a:r>
                <a:r>
                  <a:rPr lang="en-US" b="1" i="1" dirty="0">
                    <a:solidFill>
                      <a:srgbClr val="0070C0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</a:t>
                </a:r>
                <a:endParaRPr lang="en-US" b="1" i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endParaRP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5782" y="2951018"/>
            <a:ext cx="2382982" cy="1995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04B0-F063-E942-859F-D30D96F6C57A}"/>
              </a:ext>
            </a:extLst>
          </p:cNvPr>
          <p:cNvSpPr txBox="1"/>
          <p:nvPr/>
        </p:nvSpPr>
        <p:spPr>
          <a:xfrm>
            <a:off x="0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defRPr/>
                </a:pPr>
                <a:r>
                  <a:rPr lang="en-US" dirty="0"/>
                  <a:t>Sample parameters like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their </a:t>
                </a:r>
                <a:r>
                  <a:rPr lang="en-US" b="1" dirty="0"/>
                  <a:t>own distributions </a:t>
                </a:r>
                <a:r>
                  <a:rPr lang="mr-IN" dirty="0"/>
                  <a:t>–</a:t>
                </a:r>
                <a:r>
                  <a:rPr lang="en-US" dirty="0"/>
                  <a:t> e.g. panel </a:t>
                </a:r>
                <a:r>
                  <a:rPr lang="en-US" b="1" dirty="0"/>
                  <a:t>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003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39345" y="342207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D4D1F-1F06-FD4F-8710-D62E38B577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0432FF"/>
                </a:solidFill>
              </a:rPr>
              <a:t>with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i="1" dirty="0"/>
              <a:t>N=7 </a:t>
            </a:r>
            <a:r>
              <a:rPr lang="en-US" dirty="0"/>
              <a:t>population values = [12, 13, 14, 15, 16, 17, 18]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12700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indent="-228600">
              <a:spcBef>
                <a:spcPts val="800"/>
              </a:spcBef>
              <a:defRPr/>
            </a:pPr>
            <a:r>
              <a:rPr lang="en-US" sz="2200" dirty="0"/>
              <a:t>Each time we sample our choice is </a:t>
            </a:r>
            <a:r>
              <a:rPr lang="en-US" sz="2200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independent </a:t>
            </a:r>
            <a:r>
              <a:rPr lang="en-US" sz="2200" dirty="0"/>
              <a:t>from the prior choice!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B9E61-0011-F545-9BC2-9E756997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88" y="4779483"/>
            <a:ext cx="1108296" cy="2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5" y="274638"/>
            <a:ext cx="8229600" cy="1143000"/>
          </a:xfrm>
        </p:spPr>
        <p:txBody>
          <a:bodyPr/>
          <a:lstStyle/>
          <a:p>
            <a:r>
              <a:rPr lang="en-US" dirty="0"/>
              <a:t>Sampling</a:t>
            </a:r>
            <a:r>
              <a:rPr lang="en-US" dirty="0">
                <a:solidFill>
                  <a:srgbClr val="C25A70"/>
                </a:solidFill>
              </a:rPr>
              <a:t> </a:t>
            </a:r>
            <a:r>
              <a:rPr lang="en-US" dirty="0">
                <a:solidFill>
                  <a:srgbClr val="F12D4E"/>
                </a:solidFill>
              </a:rPr>
              <a:t>without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0064"/>
            <a:ext cx="8229600" cy="4807307"/>
          </a:xfrm>
        </p:spPr>
        <p:txBody>
          <a:bodyPr>
            <a:normAutofit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dirty="0"/>
              <a:t>Population values = [12, 13, 14, 15, 16, 17, 18]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without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sample? 1/6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marL="1371600" lvl="3" indent="0">
              <a:spcBef>
                <a:spcPts val="800"/>
              </a:spcBef>
              <a:buNone/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427E5-6972-CF47-B0DB-46BA231A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8" y="4569364"/>
            <a:ext cx="5769215" cy="60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CEABE-B697-C34B-B6E0-A28F1E8E9CC4}"/>
              </a:ext>
            </a:extLst>
          </p:cNvPr>
          <p:cNvSpPr txBox="1"/>
          <p:nvPr/>
        </p:nvSpPr>
        <p:spPr>
          <a:xfrm>
            <a:off x="477773" y="5582093"/>
            <a:ext cx="81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Each time we sample our choice </a:t>
            </a:r>
            <a:r>
              <a:rPr lang="en-US" sz="2000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depends</a:t>
            </a:r>
            <a:r>
              <a:rPr lang="en-US" sz="2000" dirty="0">
                <a:solidFill>
                  <a:srgbClr val="F12D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the previous choice!</a:t>
            </a:r>
          </a:p>
        </p:txBody>
      </p:sp>
    </p:spTree>
    <p:extLst>
      <p:ext uri="{BB962C8B-B14F-4D97-AF65-F5344CB8AC3E}">
        <p14:creationId xmlns:p14="http://schemas.microsoft.com/office/powerpoint/2010/main" val="20294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B12-32F4-1A4A-A06E-89190F3C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sampling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B61A-781D-654C-A228-CF696290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2296"/>
            <a:ext cx="8229600" cy="48550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go back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407544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We observed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and also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13709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76653-341B-E34E-B2B3-0AE539813E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r>
              <a:rPr lang="en-US" dirty="0"/>
              <a:t>As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</a:t>
            </a:r>
            <a:r>
              <a:rPr lang="en-US" dirty="0"/>
              <a:t> increases, the distribution of sample means tends to become a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  <a:r>
              <a:rPr lang="en-US" dirty="0"/>
              <a:t>, </a:t>
            </a:r>
            <a:r>
              <a:rPr lang="en-US" b="1" dirty="0"/>
              <a:t>regardless of population distribution shape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40" y="3429000"/>
            <a:ext cx="5184670" cy="2770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A7D561-0B5B-4540-88EE-9AF375010A65}"/>
              </a:ext>
            </a:extLst>
          </p:cNvPr>
          <p:cNvSpPr/>
          <p:nvPr/>
        </p:nvSpPr>
        <p:spPr>
          <a:xfrm>
            <a:off x="457200" y="1828800"/>
            <a:ext cx="8050696" cy="1417638"/>
          </a:xfrm>
          <a:prstGeom prst="rect">
            <a:avLst/>
          </a:prstGeom>
          <a:noFill/>
          <a:ln w="38100">
            <a:solidFill>
              <a:srgbClr val="FF81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19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6ED6C-87E4-9E4B-B34C-CA9BCDAC6F74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4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387276"/>
            <a:ext cx="7160456" cy="5057172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sz="1000" dirty="0"/>
          </a:p>
          <a:p>
            <a:pPr marL="571500" lvl="1" indent="0" algn="ctr">
              <a:spcBef>
                <a:spcPts val="800"/>
              </a:spcBef>
              <a:buNone/>
              <a:tabLst>
                <a:tab pos="7480300" algn="l"/>
              </a:tabLst>
              <a:defRPr/>
            </a:pPr>
            <a:r>
              <a:rPr lang="en-US" dirty="0"/>
              <a:t>The practice or science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collecting</a:t>
            </a:r>
            <a:r>
              <a:rPr lang="en-US" dirty="0"/>
              <a:t> and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analyzing </a:t>
            </a:r>
            <a:r>
              <a:rPr lang="en-US" dirty="0"/>
              <a:t>numerical data in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large quantities</a:t>
            </a:r>
            <a:r>
              <a:rPr lang="en-US" dirty="0"/>
              <a:t>, especially for the purpose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inferring proportions</a:t>
            </a:r>
            <a:r>
              <a:rPr lang="en-US" dirty="0"/>
              <a:t> in a whole from those in 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representative sample</a:t>
            </a:r>
            <a:r>
              <a:rPr lang="en-US" dirty="0"/>
              <a:t>.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B469-1F21-CA46-B5C3-813231302B77}"/>
              </a:ext>
            </a:extLst>
          </p:cNvPr>
          <p:cNvSpPr txBox="1"/>
          <p:nvPr/>
        </p:nvSpPr>
        <p:spPr>
          <a:xfrm>
            <a:off x="-216066" y="6414085"/>
            <a:ext cx="936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multimedia.journalism.berkeley.edu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/tutorials/databases-of-statistical-information/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2" descr="Chart showing top 10 countries ranked by retail prices of roasted coffee, measured by USD per pound in 2016">
            <a:extLst>
              <a:ext uri="{FF2B5EF4-FFF2-40B4-BE49-F238E27FC236}">
                <a16:creationId xmlns:a16="http://schemas.microsoft.com/office/drawing/2014/main" id="{A9C4F659-04DB-7E40-8581-09C61660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15" y="3178017"/>
            <a:ext cx="4975274" cy="32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uide to Coffee Roast Levels">
            <a:extLst>
              <a:ext uri="{FF2B5EF4-FFF2-40B4-BE49-F238E27FC236}">
                <a16:creationId xmlns:a16="http://schemas.microsoft.com/office/drawing/2014/main" id="{98229623-DC3B-DC44-8EDC-9A18CE009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4"/>
          <a:stretch/>
        </p:blipFill>
        <p:spPr bwMode="auto">
          <a:xfrm>
            <a:off x="5995182" y="3711466"/>
            <a:ext cx="2522806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decreases, i.e. we get </a:t>
                </a:r>
                <a:r>
                  <a:rPr lang="en-US" b="1" dirty="0"/>
                  <a:t>better and better estimates </a:t>
                </a:r>
                <a:r>
                  <a:rPr lang="en-US" dirty="0"/>
                  <a:t>of the population mean 𝜇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Thus big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CACDC0-2972-7647-B011-683AB3B60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15350"/>
              </p:ext>
            </p:extLst>
          </p:nvPr>
        </p:nvGraphicFramePr>
        <p:xfrm>
          <a:off x="1152940" y="4516120"/>
          <a:ext cx="6096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40152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4231861"/>
                    </a:ext>
                  </a:extLst>
                </a:gridCol>
                <a:gridCol w="1510747">
                  <a:extLst>
                    <a:ext uri="{9D8B030D-6E8A-4147-A177-3AD203B41FA5}">
                      <a16:colId xmlns:a16="http://schemas.microsoft.com/office/drawing/2014/main" val="740821599"/>
                    </a:ext>
                  </a:extLst>
                </a:gridCol>
                <a:gridCol w="1537253">
                  <a:extLst>
                    <a:ext uri="{9D8B030D-6E8A-4147-A177-3AD203B41FA5}">
                      <a16:colId xmlns:a16="http://schemas.microsoft.com/office/drawing/2014/main" val="983500801"/>
                    </a:ext>
                  </a:extLst>
                </a:gridCol>
              </a:tblGrid>
              <a:tr h="272074">
                <a:tc>
                  <a:txBody>
                    <a:bodyPr/>
                    <a:lstStyle/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50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2000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exact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193808"/>
                  </a:ext>
                </a:extLst>
              </a:tr>
              <a:tr h="46960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mean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415.30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415.22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415.23</a:t>
                      </a:r>
                    </a:p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5226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DCF396-8BD3-164A-9D80-D20F8AB85D38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Increasing sample size improves estimates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3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0226" b="44435"/>
          <a:stretch/>
        </p:blipFill>
        <p:spPr>
          <a:xfrm>
            <a:off x="7323859" y="4910341"/>
            <a:ext cx="1917123" cy="1947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48" y="2285503"/>
            <a:ext cx="5087017" cy="4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5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A25D-1BEE-124A-915B-C31E7847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for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F008-36BA-8544-BFA0-C3F0D00E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5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learn from Stats?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2403"/>
            <a:ext cx="4114800" cy="5057172"/>
          </a:xfrm>
        </p:spPr>
        <p:txBody>
          <a:bodyPr anchor="t">
            <a:normAutofit/>
          </a:bodyPr>
          <a:lstStyle/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Statistics </a:t>
            </a:r>
            <a:r>
              <a:rPr lang="en-US" dirty="0">
                <a:solidFill>
                  <a:srgbClr val="FF0000"/>
                </a:solidFill>
              </a:rPr>
              <a:t>does not tell us </a:t>
            </a:r>
            <a:r>
              <a:rPr lang="en-US" b="1" dirty="0">
                <a:solidFill>
                  <a:srgbClr val="FF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whether we are right </a:t>
            </a:r>
            <a:r>
              <a:rPr lang="en-US" dirty="0"/>
              <a:t>in coming to a conclusion (not absolute).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It tells us the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likelihood</a:t>
            </a:r>
            <a:r>
              <a:rPr lang="en-US" dirty="0">
                <a:solidFill>
                  <a:srgbClr val="0432FF"/>
                </a:solidFill>
              </a:rPr>
              <a:t> of an outcome / the chances of being </a:t>
            </a:r>
            <a:r>
              <a:rPr lang="en-US" b="1" dirty="0">
                <a:solidFill>
                  <a:srgbClr val="0432FF"/>
                </a:solidFill>
              </a:rPr>
              <a:t>wrong</a:t>
            </a:r>
          </a:p>
        </p:txBody>
      </p:sp>
      <p:pic>
        <p:nvPicPr>
          <p:cNvPr id="2050" name="Picture 2" descr="Yes Or No Stock Vector Illustration And Royalty Free Yes Or No Clipart">
            <a:extLst>
              <a:ext uri="{FF2B5EF4-FFF2-40B4-BE49-F238E27FC236}">
                <a16:creationId xmlns:a16="http://schemas.microsoft.com/office/drawing/2014/main" id="{46C9EC9E-433A-E744-BB36-76CBA093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86" y="2027638"/>
            <a:ext cx="1718017" cy="17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B82225-7C44-CA4F-B3A4-D24FC7DE67B3}"/>
              </a:ext>
            </a:extLst>
          </p:cNvPr>
          <p:cNvCxnSpPr>
            <a:cxnSpLocks/>
          </p:cNvCxnSpPr>
          <p:nvPr/>
        </p:nvCxnSpPr>
        <p:spPr>
          <a:xfrm>
            <a:off x="8051692" y="6105378"/>
            <a:ext cx="0" cy="14067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30A0A-2925-0E48-A836-DB22CFA24EFD}"/>
              </a:ext>
            </a:extLst>
          </p:cNvPr>
          <p:cNvGrpSpPr/>
          <p:nvPr/>
        </p:nvGrpSpPr>
        <p:grpSpPr>
          <a:xfrm>
            <a:off x="4695481" y="4170989"/>
            <a:ext cx="4448519" cy="2528586"/>
            <a:chOff x="4695481" y="4170989"/>
            <a:chExt cx="4448519" cy="25285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7A02FC-BF1E-D943-8E03-99971919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481" y="4355656"/>
              <a:ext cx="4448519" cy="2343919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134925-8B90-DB49-AC91-ABA9F6565208}"/>
                </a:ext>
              </a:extLst>
            </p:cNvPr>
            <p:cNvCxnSpPr/>
            <p:nvPr/>
          </p:nvCxnSpPr>
          <p:spPr>
            <a:xfrm>
              <a:off x="7244862" y="4515729"/>
              <a:ext cx="0" cy="17303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F023E-47F9-E340-836D-1C6A4D349AB2}"/>
                </a:ext>
              </a:extLst>
            </p:cNvPr>
            <p:cNvSpPr txBox="1"/>
            <p:nvPr/>
          </p:nvSpPr>
          <p:spPr>
            <a:xfrm>
              <a:off x="6399919" y="4170989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most likely value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D50E1A-1519-4B44-85A2-EF6B1A8DA8AA}"/>
                </a:ext>
              </a:extLst>
            </p:cNvPr>
            <p:cNvSpPr/>
            <p:nvPr/>
          </p:nvSpPr>
          <p:spPr>
            <a:xfrm>
              <a:off x="8051692" y="6105377"/>
              <a:ext cx="791366" cy="118872"/>
            </a:xfrm>
            <a:custGeom>
              <a:avLst/>
              <a:gdLst>
                <a:gd name="connsiteX0" fmla="*/ 0 w 791366"/>
                <a:gd name="connsiteY0" fmla="*/ 0 h 140677"/>
                <a:gd name="connsiteX1" fmla="*/ 791366 w 791366"/>
                <a:gd name="connsiteY1" fmla="*/ 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791366"/>
                <a:gd name="connsiteY0" fmla="*/ 0 h 140677"/>
                <a:gd name="connsiteX1" fmla="*/ 782771 w 791366"/>
                <a:gd name="connsiteY1" fmla="*/ 5413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366" h="140677">
                  <a:moveTo>
                    <a:pt x="0" y="0"/>
                  </a:moveTo>
                  <a:cubicBezTo>
                    <a:pt x="274371" y="60625"/>
                    <a:pt x="515124" y="27122"/>
                    <a:pt x="782771" y="54130"/>
                  </a:cubicBezTo>
                  <a:lnTo>
                    <a:pt x="791366" y="140677"/>
                  </a:lnTo>
                  <a:lnTo>
                    <a:pt x="0" y="140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593E88-687C-F342-85EE-C56B0ACEE619}"/>
              </a:ext>
            </a:extLst>
          </p:cNvPr>
          <p:cNvSpPr txBox="1"/>
          <p:nvPr/>
        </p:nvSpPr>
        <p:spPr>
          <a:xfrm>
            <a:off x="7905425" y="5651857"/>
            <a:ext cx="1045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unlikely</a:t>
            </a:r>
          </a:p>
        </p:txBody>
      </p:sp>
    </p:spTree>
    <p:extLst>
      <p:ext uri="{BB962C8B-B14F-4D97-AF65-F5344CB8AC3E}">
        <p14:creationId xmlns:p14="http://schemas.microsoft.com/office/powerpoint/2010/main" val="6256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286"/>
            <a:ext cx="8229600" cy="4908085"/>
          </a:xfrm>
        </p:spPr>
        <p:txBody>
          <a:bodyPr>
            <a:normAutofit/>
          </a:bodyPr>
          <a:lstStyle/>
          <a:p>
            <a:pPr indent="-285750"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Population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All possible values of an experimental variable (e.g. all stars in the milky way, all types of enzymes etc.)</a:t>
            </a:r>
          </a:p>
          <a:p>
            <a:pPr indent="-285750" algn="ctr">
              <a:spcBef>
                <a:spcPts val="800"/>
              </a:spcBef>
              <a:defRPr/>
            </a:pPr>
            <a:r>
              <a:rPr lang="en-US" b="1" dirty="0"/>
              <a:t>Sample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 set of data drawn from a population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Often want to know the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mean (𝜇)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standard deviation (𝜎) </a:t>
            </a:r>
            <a:r>
              <a:rPr lang="en-US" dirty="0"/>
              <a:t>of a population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C4F6D-AB75-F849-B1C7-83A3A0EB5B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0649" y="5296097"/>
            <a:ext cx="1483243" cy="93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5F763-E0D8-6142-92D8-AA0E2DCA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7340" y="5353216"/>
            <a:ext cx="2488019" cy="834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B84B5-3E64-534F-92D6-5305014EFEA1}"/>
              </a:ext>
            </a:extLst>
          </p:cNvPr>
          <p:cNvSpPr/>
          <p:nvPr/>
        </p:nvSpPr>
        <p:spPr>
          <a:xfrm>
            <a:off x="331304" y="1736034"/>
            <a:ext cx="8468139" cy="235888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&amp; standard deviation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31" r="62161" b="14136"/>
          <a:stretch/>
        </p:blipFill>
        <p:spPr>
          <a:xfrm>
            <a:off x="1060173" y="1878344"/>
            <a:ext cx="2564296" cy="234796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AC5DAEE-4288-ED44-9247-08288441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88" y="1878344"/>
            <a:ext cx="4654012" cy="22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8D852-3C46-774F-A70B-F14BC104F504}"/>
              </a:ext>
            </a:extLst>
          </p:cNvPr>
          <p:cNvSpPr txBox="1"/>
          <p:nvPr/>
        </p:nvSpPr>
        <p:spPr>
          <a:xfrm>
            <a:off x="6076894" y="157707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Mean –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DCD86-8BCB-794D-A7B7-859EC972CB1C}"/>
              </a:ext>
            </a:extLst>
          </p:cNvPr>
          <p:cNvSpPr txBox="1"/>
          <p:nvPr/>
        </p:nvSpPr>
        <p:spPr>
          <a:xfrm>
            <a:off x="2872711" y="4142872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deviation – spread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A5AC2-1AF9-DC41-B157-C759D32CACBD}"/>
              </a:ext>
            </a:extLst>
          </p:cNvPr>
          <p:cNvGrpSpPr/>
          <p:nvPr/>
        </p:nvGrpSpPr>
        <p:grpSpPr>
          <a:xfrm>
            <a:off x="-92764" y="4319042"/>
            <a:ext cx="9391848" cy="2347962"/>
            <a:chOff x="-92764" y="4319042"/>
            <a:chExt cx="9391848" cy="23479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3B5F7-ACD2-A440-AA03-66599E4E1159}"/>
                </a:ext>
              </a:extLst>
            </p:cNvPr>
            <p:cNvSpPr/>
            <p:nvPr/>
          </p:nvSpPr>
          <p:spPr>
            <a:xfrm>
              <a:off x="7058409" y="4518992"/>
              <a:ext cx="853138" cy="18155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71776BC-FC5D-A943-9633-42510E3D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764" y="4319042"/>
              <a:ext cx="9391848" cy="234796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A8D26-113D-F049-AFC0-A78257B862F6}"/>
                </a:ext>
              </a:extLst>
            </p:cNvPr>
            <p:cNvSpPr/>
            <p:nvPr/>
          </p:nvSpPr>
          <p:spPr>
            <a:xfrm>
              <a:off x="1245705" y="4518992"/>
              <a:ext cx="185530" cy="181554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057400-1002-7846-9B56-F3E5D017E262}"/>
                </a:ext>
              </a:extLst>
            </p:cNvPr>
            <p:cNvSpPr/>
            <p:nvPr/>
          </p:nvSpPr>
          <p:spPr>
            <a:xfrm>
              <a:off x="4251448" y="4518992"/>
              <a:ext cx="320552" cy="18155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07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85F1-1EDD-FB4B-8606-EC1C3F90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dev. &amp;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9F9-41E4-9748-9994-F0ED72D3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79" y="1587726"/>
            <a:ext cx="4842121" cy="1048261"/>
          </a:xfrm>
        </p:spPr>
        <p:txBody>
          <a:bodyPr anchor="t">
            <a:normAutofit/>
          </a:bodyPr>
          <a:lstStyle/>
          <a:p>
            <a:r>
              <a:rPr lang="en-US" dirty="0"/>
              <a:t>	Variance is square of std. dev.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27F62-EDF6-7245-B927-72680FEF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398" y="2171050"/>
            <a:ext cx="2488019" cy="83490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B4DF4-94D4-A34D-ADDE-0827AB2C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797" y="2171050"/>
            <a:ext cx="2630805" cy="74210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1EC517-6845-884F-A360-4F6CE15A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04" y="3309089"/>
            <a:ext cx="5904696" cy="29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2496C-6529-3C49-A5A0-353822329761}"/>
              </a:ext>
            </a:extLst>
          </p:cNvPr>
          <p:cNvSpPr txBox="1"/>
          <p:nvPr/>
        </p:nvSpPr>
        <p:spPr>
          <a:xfrm>
            <a:off x="95692" y="6519446"/>
            <a:ext cx="4565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en.wikipedia.org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/wiki/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Normal_distribution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D4C06-C84A-4B41-9E59-BC1B497831DC}"/>
              </a:ext>
            </a:extLst>
          </p:cNvPr>
          <p:cNvSpPr/>
          <p:nvPr/>
        </p:nvSpPr>
        <p:spPr>
          <a:xfrm>
            <a:off x="-210502" y="3472168"/>
            <a:ext cx="36129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0.5 𝜎 contains 39% of possible values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1 𝜎 contains 68%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2 𝜎 contains 95% 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3 𝜎 contains 99.7%</a:t>
            </a:r>
          </a:p>
        </p:txBody>
      </p:sp>
    </p:spTree>
    <p:extLst>
      <p:ext uri="{BB962C8B-B14F-4D97-AF65-F5344CB8AC3E}">
        <p14:creationId xmlns:p14="http://schemas.microsoft.com/office/powerpoint/2010/main" val="229886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vs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530"/>
            <a:ext cx="8229600" cy="494784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The</a:t>
            </a:r>
            <a:r>
              <a:rPr lang="en-US" b="1" dirty="0"/>
              <a:t> median</a:t>
            </a:r>
            <a:r>
              <a:rPr lang="en-US" dirty="0"/>
              <a:t> is a value separating the higher half from the lower half of a data sample, a population, or a probability distribution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Median is often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more robust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than the mean in the face of </a:t>
            </a:r>
          </a:p>
          <a:p>
            <a:pPr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skewed distributions </a:t>
            </a:r>
            <a:r>
              <a:rPr lang="en-US" dirty="0"/>
              <a:t>and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outliers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1E7B2C6-46EA-764A-BF3E-C2653506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7" y="3083442"/>
            <a:ext cx="3797004" cy="28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6784CF-CCE7-1448-AB91-9A7A4EB8CDB8}"/>
              </a:ext>
            </a:extLst>
          </p:cNvPr>
          <p:cNvSpPr/>
          <p:nvPr/>
        </p:nvSpPr>
        <p:spPr>
          <a:xfrm>
            <a:off x="337930" y="1666460"/>
            <a:ext cx="8468139" cy="130068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Is it possible to obtain the population for an experimental variable?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Is it possible to directly measure the mean (𝜇) and standard deviation (𝜎) of a population </a:t>
            </a:r>
          </a:p>
        </p:txBody>
      </p:sp>
      <p:pic>
        <p:nvPicPr>
          <p:cNvPr id="6146" name="Picture 2" descr="Public urged to count stars for 'cosmic census' to tackle light pollution |  Daily Mail Online">
            <a:extLst>
              <a:ext uri="{FF2B5EF4-FFF2-40B4-BE49-F238E27FC236}">
                <a16:creationId xmlns:a16="http://schemas.microsoft.com/office/drawing/2014/main" id="{4F277099-9476-F444-BD46-EED729A9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3" y="3937210"/>
            <a:ext cx="3664393" cy="24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4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5DCE-D50B-824D-A66B-066F313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a population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8168-97A6-5644-9A14-4A398ED6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2594"/>
            <a:ext cx="8229600" cy="4764777"/>
          </a:xfrm>
        </p:spPr>
        <p:txBody>
          <a:bodyPr/>
          <a:lstStyle/>
          <a:p>
            <a:pPr algn="ctr"/>
            <a:r>
              <a:rPr lang="en-US" dirty="0"/>
              <a:t>Open the L3_Descriptive_Statistics.ipynb notebook</a:t>
            </a:r>
          </a:p>
        </p:txBody>
      </p:sp>
    </p:spTree>
    <p:extLst>
      <p:ext uri="{BB962C8B-B14F-4D97-AF65-F5344CB8AC3E}">
        <p14:creationId xmlns:p14="http://schemas.microsoft.com/office/powerpoint/2010/main" val="918019637"/>
      </p:ext>
    </p:extLst>
  </p:cSld>
  <p:clrMapOvr>
    <a:masterClrMapping/>
  </p:clrMapOvr>
</p:sld>
</file>

<file path=ppt/theme/theme1.xml><?xml version="1.0" encoding="utf-8"?>
<a:theme xmlns:a="http://schemas.openxmlformats.org/drawingml/2006/main" name="DSMS_S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MS_SV" id="{ECB3DE0C-68B6-A542-89FA-6E0D228FD713}" vid="{21B4B169-3550-7A49-A8B4-FCE441B73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15413</TotalTime>
  <Words>855</Words>
  <Application>Microsoft Macintosh PowerPoint</Application>
  <PresentationFormat>On-screen Show (4:3)</PresentationFormat>
  <Paragraphs>141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Avenir Next</vt:lpstr>
      <vt:lpstr>Calibri</vt:lpstr>
      <vt:lpstr>Cambria Math</vt:lpstr>
      <vt:lpstr>Helvetica Neue</vt:lpstr>
      <vt:lpstr>Helvetica Neue Medium</vt:lpstr>
      <vt:lpstr>Lato</vt:lpstr>
      <vt:lpstr>Lato Heavy</vt:lpstr>
      <vt:lpstr>Lato Light</vt:lpstr>
      <vt:lpstr>Lato Medium</vt:lpstr>
      <vt:lpstr>System Font Regular</vt:lpstr>
      <vt:lpstr>DSMS_SV</vt:lpstr>
      <vt:lpstr>DESCRIPTIVE STATISTICS</vt:lpstr>
      <vt:lpstr>What is statistics?</vt:lpstr>
      <vt:lpstr>What can we learn from Stats?</vt:lpstr>
      <vt:lpstr>Two key concepts</vt:lpstr>
      <vt:lpstr>Mean &amp; standard deviation</vt:lpstr>
      <vt:lpstr>Standard dev. &amp; Variance</vt:lpstr>
      <vt:lpstr>Median vs mean</vt:lpstr>
      <vt:lpstr>Measuring μ, σ ?</vt:lpstr>
      <vt:lpstr>If we had a population ….</vt:lpstr>
      <vt:lpstr>Back to reality</vt:lpstr>
      <vt:lpstr>Population samples</vt:lpstr>
      <vt:lpstr>Sampling Bias</vt:lpstr>
      <vt:lpstr>Population samples</vt:lpstr>
      <vt:lpstr>Population samples</vt:lpstr>
      <vt:lpstr>Sampling with replacement</vt:lpstr>
      <vt:lpstr>Sampling without replacement</vt:lpstr>
      <vt:lpstr>Will sampling work?</vt:lpstr>
      <vt:lpstr>Sampling distributions</vt:lpstr>
      <vt:lpstr>The Central limit theorem</vt:lpstr>
      <vt:lpstr>Central limit theorem</vt:lpstr>
      <vt:lpstr>Central limit theorem</vt:lpstr>
      <vt:lpstr>That’s all for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Stephanie Valleau</cp:lastModifiedBy>
  <cp:revision>585</cp:revision>
  <dcterms:created xsi:type="dcterms:W3CDTF">2015-01-21T04:58:27Z</dcterms:created>
  <dcterms:modified xsi:type="dcterms:W3CDTF">2021-01-22T01:31:10Z</dcterms:modified>
</cp:coreProperties>
</file>